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panose="020B0604020202020204" charset="0"/>
      <p:regular r:id="rId17"/>
    </p:embeddedFont>
    <p:embeddedFont>
      <p:font typeface="Canva Sans Bold" panose="020B0604020202020204" charset="0"/>
      <p:regular r:id="rId18"/>
    </p:embeddedFont>
    <p:embeddedFont>
      <p:font typeface="DM Sans" pitchFamily="2" charset="0"/>
      <p:regular r:id="rId19"/>
    </p:embeddedFont>
    <p:embeddedFont>
      <p:font typeface="DM Sans Bold"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25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har Arora" userId="4cb3c19f2cab12c4" providerId="LiveId" clId="{EC7BF7C5-4DBB-4F7F-AE17-E75030D7DF8A}"/>
    <pc:docChg chg="modSld">
      <pc:chgData name="Nihar Arora" userId="4cb3c19f2cab12c4" providerId="LiveId" clId="{EC7BF7C5-4DBB-4F7F-AE17-E75030D7DF8A}" dt="2024-06-20T14:00:56.255" v="13" actId="20577"/>
      <pc:docMkLst>
        <pc:docMk/>
      </pc:docMkLst>
      <pc:sldChg chg="modSp mod">
        <pc:chgData name="Nihar Arora" userId="4cb3c19f2cab12c4" providerId="LiveId" clId="{EC7BF7C5-4DBB-4F7F-AE17-E75030D7DF8A}" dt="2024-06-20T14:00:56.255" v="13" actId="20577"/>
        <pc:sldMkLst>
          <pc:docMk/>
          <pc:sldMk cId="0" sldId="256"/>
        </pc:sldMkLst>
        <pc:spChg chg="mod">
          <ac:chgData name="Nihar Arora" userId="4cb3c19f2cab12c4" providerId="LiveId" clId="{EC7BF7C5-4DBB-4F7F-AE17-E75030D7DF8A}" dt="2024-06-20T14:00:50.605" v="0" actId="20577"/>
          <ac:spMkLst>
            <pc:docMk/>
            <pc:sldMk cId="0" sldId="256"/>
            <ac:spMk id="2" creationId="{00000000-0000-0000-0000-000000000000}"/>
          </ac:spMkLst>
        </pc:spChg>
        <pc:spChg chg="mod">
          <ac:chgData name="Nihar Arora" userId="4cb3c19f2cab12c4" providerId="LiveId" clId="{EC7BF7C5-4DBB-4F7F-AE17-E75030D7DF8A}" dt="2024-06-20T14:00:56.255" v="13" actId="20577"/>
          <ac:spMkLst>
            <pc:docMk/>
            <pc:sldMk cId="0" sldId="256"/>
            <ac:spMk id="2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 Id="rId30"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29"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image" Target="../media/image32.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3.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4.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5.jpe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1.png"/><Relationship Id="rId16"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2449974" y="9017983"/>
            <a:ext cx="4899948" cy="3344214"/>
          </a:xfrm>
          <a:custGeom>
            <a:avLst/>
            <a:gdLst/>
            <a:ahLst/>
            <a:cxnLst/>
            <a:rect l="l" t="t" r="r" b="b"/>
            <a:pathLst>
              <a:path w="4899948" h="3344214">
                <a:moveTo>
                  <a:pt x="0" y="0"/>
                </a:moveTo>
                <a:lnTo>
                  <a:pt x="4899948" y="0"/>
                </a:lnTo>
                <a:lnTo>
                  <a:pt x="4899948"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688802" y="1857447"/>
            <a:ext cx="10910396" cy="32009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CL&amp;NLP Project </a:t>
            </a:r>
          </a:p>
        </p:txBody>
      </p:sp>
      <p:sp>
        <p:nvSpPr>
          <p:cNvPr id="18" name="TextBox 18"/>
          <p:cNvSpPr txBox="1"/>
          <p:nvPr/>
        </p:nvSpPr>
        <p:spPr>
          <a:xfrm>
            <a:off x="0" y="7117272"/>
            <a:ext cx="578677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 by: </a:t>
            </a:r>
          </a:p>
        </p:txBody>
      </p:sp>
      <p:sp>
        <p:nvSpPr>
          <p:cNvPr id="19" name="Freeform 19"/>
          <p:cNvSpPr/>
          <p:nvPr/>
        </p:nvSpPr>
        <p:spPr>
          <a:xfrm>
            <a:off x="4795076" y="185433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TextBox 20"/>
          <p:cNvSpPr txBox="1"/>
          <p:nvPr/>
        </p:nvSpPr>
        <p:spPr>
          <a:xfrm>
            <a:off x="1028700" y="7869545"/>
            <a:ext cx="8313011" cy="676083"/>
          </a:xfrm>
          <a:prstGeom prst="rect">
            <a:avLst/>
          </a:prstGeom>
        </p:spPr>
        <p:txBody>
          <a:bodyPr lIns="0" tIns="0" rIns="0" bIns="0" rtlCol="0" anchor="t">
            <a:spAutoFit/>
          </a:bodyPr>
          <a:lstStyle/>
          <a:p>
            <a:pPr>
              <a:lnSpc>
                <a:spcPts val="5065"/>
              </a:lnSpc>
            </a:pPr>
            <a:r>
              <a:rPr lang="en-US" sz="5065" spc="-101">
                <a:solidFill>
                  <a:srgbClr val="000000"/>
                </a:solidFill>
                <a:latin typeface="DM Sans Bold"/>
              </a:rPr>
              <a:t>Nihar</a:t>
            </a:r>
            <a:endParaRPr lang="en-US" sz="5065" spc="-101" dirty="0">
              <a:solidFill>
                <a:srgbClr val="000000"/>
              </a:solidFill>
              <a:latin typeface="DM Sans Bold"/>
            </a:endParaRPr>
          </a:p>
        </p:txBody>
      </p:sp>
      <p:sp>
        <p:nvSpPr>
          <p:cNvPr id="21" name="TextBox 21"/>
          <p:cNvSpPr txBox="1"/>
          <p:nvPr/>
        </p:nvSpPr>
        <p:spPr>
          <a:xfrm>
            <a:off x="3102565" y="5396389"/>
            <a:ext cx="12082870" cy="1092538"/>
          </a:xfrm>
          <a:prstGeom prst="rect">
            <a:avLst/>
          </a:prstGeom>
        </p:spPr>
        <p:txBody>
          <a:bodyPr lIns="0" tIns="0" rIns="0" bIns="0" rtlCol="0" anchor="t">
            <a:spAutoFit/>
          </a:bodyPr>
          <a:lstStyle/>
          <a:p>
            <a:pPr algn="ctr">
              <a:lnSpc>
                <a:spcPts val="8053"/>
              </a:lnSpc>
            </a:pPr>
            <a:r>
              <a:rPr lang="en-US" sz="8567">
                <a:solidFill>
                  <a:srgbClr val="56306D"/>
                </a:solidFill>
                <a:latin typeface="DM Sans Bold"/>
              </a:rPr>
              <a:t>Fake News Detection</a:t>
            </a:r>
          </a:p>
        </p:txBody>
      </p:sp>
      <p:sp>
        <p:nvSpPr>
          <p:cNvPr id="22" name="TextBox 22"/>
          <p:cNvSpPr txBox="1"/>
          <p:nvPr/>
        </p:nvSpPr>
        <p:spPr>
          <a:xfrm>
            <a:off x="11191863" y="7117272"/>
            <a:ext cx="578677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PresentedTo:-</a:t>
            </a:r>
          </a:p>
        </p:txBody>
      </p:sp>
      <p:sp>
        <p:nvSpPr>
          <p:cNvPr id="23" name="TextBox 23"/>
          <p:cNvSpPr txBox="1"/>
          <p:nvPr/>
        </p:nvSpPr>
        <p:spPr>
          <a:xfrm>
            <a:off x="12232548" y="7805215"/>
            <a:ext cx="6298351" cy="671584"/>
          </a:xfrm>
          <a:prstGeom prst="rect">
            <a:avLst/>
          </a:prstGeom>
        </p:spPr>
        <p:txBody>
          <a:bodyPr lIns="0" tIns="0" rIns="0" bIns="0" rtlCol="0" anchor="t">
            <a:spAutoFit/>
          </a:bodyPr>
          <a:lstStyle/>
          <a:p>
            <a:pPr>
              <a:lnSpc>
                <a:spcPts val="5065"/>
              </a:lnSpc>
            </a:pPr>
            <a:r>
              <a:rPr lang="en-US" sz="5065" spc="-101">
                <a:solidFill>
                  <a:srgbClr val="000000"/>
                </a:solidFill>
                <a:latin typeface="DM Sans Bold"/>
              </a:rPr>
              <a:t>DR. Achala Shakya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0" y="3715850"/>
            <a:ext cx="18288000" cy="4216820"/>
          </a:xfrm>
          <a:custGeom>
            <a:avLst/>
            <a:gdLst/>
            <a:ahLst/>
            <a:cxnLst/>
            <a:rect l="l" t="t" r="r" b="b"/>
            <a:pathLst>
              <a:path w="18288000" h="4216820">
                <a:moveTo>
                  <a:pt x="0" y="0"/>
                </a:moveTo>
                <a:lnTo>
                  <a:pt x="18288000" y="0"/>
                </a:lnTo>
                <a:lnTo>
                  <a:pt x="18288000" y="4216820"/>
                </a:lnTo>
                <a:lnTo>
                  <a:pt x="0" y="4216820"/>
                </a:lnTo>
                <a:lnTo>
                  <a:pt x="0" y="0"/>
                </a:lnTo>
                <a:close/>
              </a:path>
            </a:pathLst>
          </a:custGeom>
          <a:blipFill>
            <a:blip r:embed="rId3"/>
            <a:stretch>
              <a:fillRect/>
            </a:stretch>
          </a:blipFill>
        </p:spPr>
      </p:sp>
      <p:sp>
        <p:nvSpPr>
          <p:cNvPr id="4" name="TextBox 4"/>
          <p:cNvSpPr txBox="1"/>
          <p:nvPr/>
        </p:nvSpPr>
        <p:spPr>
          <a:xfrm>
            <a:off x="5775949" y="535305"/>
            <a:ext cx="6736102" cy="1177290"/>
          </a:xfrm>
          <a:prstGeom prst="rect">
            <a:avLst/>
          </a:prstGeom>
        </p:spPr>
        <p:txBody>
          <a:bodyPr lIns="0" tIns="0" rIns="0" bIns="0" rtlCol="0" anchor="t">
            <a:spAutoFit/>
          </a:bodyPr>
          <a:lstStyle/>
          <a:p>
            <a:pPr algn="ctr">
              <a:lnSpc>
                <a:spcPts val="8730"/>
              </a:lnSpc>
            </a:pPr>
            <a:r>
              <a:rPr lang="en-US" sz="9000">
                <a:solidFill>
                  <a:srgbClr val="000000"/>
                </a:solidFill>
                <a:latin typeface="DM Sans Bold"/>
              </a:rPr>
              <a:t>DATASET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623299" y="1784988"/>
            <a:ext cx="9218292" cy="6717023"/>
          </a:xfrm>
          <a:custGeom>
            <a:avLst/>
            <a:gdLst/>
            <a:ahLst/>
            <a:cxnLst/>
            <a:rect l="l" t="t" r="r" b="b"/>
            <a:pathLst>
              <a:path w="9218292" h="6717023">
                <a:moveTo>
                  <a:pt x="0" y="0"/>
                </a:moveTo>
                <a:lnTo>
                  <a:pt x="9218293" y="0"/>
                </a:lnTo>
                <a:lnTo>
                  <a:pt x="9218293" y="6717024"/>
                </a:lnTo>
                <a:lnTo>
                  <a:pt x="0" y="6717024"/>
                </a:lnTo>
                <a:lnTo>
                  <a:pt x="0" y="0"/>
                </a:lnTo>
                <a:close/>
              </a:path>
            </a:pathLst>
          </a:custGeom>
          <a:blipFill>
            <a:blip r:embed="rId3"/>
            <a:stretch>
              <a:fillRect/>
            </a:stretch>
          </a:blipFill>
          <a:ln w="38100" cap="sq">
            <a:solidFill>
              <a:srgbClr val="000000"/>
            </a:solidFill>
            <a:prstDash val="solid"/>
            <a:miter/>
          </a:ln>
        </p:spPr>
      </p:sp>
      <p:sp>
        <p:nvSpPr>
          <p:cNvPr id="4" name="Freeform 4"/>
          <p:cNvSpPr/>
          <p:nvPr/>
        </p:nvSpPr>
        <p:spPr>
          <a:xfrm>
            <a:off x="7382762" y="3958564"/>
            <a:ext cx="10297137" cy="6328436"/>
          </a:xfrm>
          <a:custGeom>
            <a:avLst/>
            <a:gdLst/>
            <a:ahLst/>
            <a:cxnLst/>
            <a:rect l="l" t="t" r="r" b="b"/>
            <a:pathLst>
              <a:path w="10297137" h="6328436">
                <a:moveTo>
                  <a:pt x="0" y="0"/>
                </a:moveTo>
                <a:lnTo>
                  <a:pt x="10297137" y="0"/>
                </a:lnTo>
                <a:lnTo>
                  <a:pt x="10297137" y="6328436"/>
                </a:lnTo>
                <a:lnTo>
                  <a:pt x="0" y="6328436"/>
                </a:lnTo>
                <a:lnTo>
                  <a:pt x="0" y="0"/>
                </a:lnTo>
                <a:close/>
              </a:path>
            </a:pathLst>
          </a:custGeom>
          <a:blipFill>
            <a:blip r:embed="rId4"/>
            <a:stretch>
              <a:fillRect l="-2306" r="-2306"/>
            </a:stretch>
          </a:blipFill>
          <a:ln w="38100" cap="sq">
            <a:solidFill>
              <a:srgbClr val="000000"/>
            </a:solidFill>
            <a:prstDash val="solid"/>
            <a:miter/>
          </a:ln>
        </p:spPr>
      </p:sp>
      <p:sp>
        <p:nvSpPr>
          <p:cNvPr id="5" name="TextBox 5"/>
          <p:cNvSpPr txBox="1"/>
          <p:nvPr/>
        </p:nvSpPr>
        <p:spPr>
          <a:xfrm>
            <a:off x="3561035" y="535305"/>
            <a:ext cx="11165930"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WORKING MODULE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0" y="1736998"/>
            <a:ext cx="12288812" cy="8550002"/>
          </a:xfrm>
          <a:custGeom>
            <a:avLst/>
            <a:gdLst/>
            <a:ahLst/>
            <a:cxnLst/>
            <a:rect l="l" t="t" r="r" b="b"/>
            <a:pathLst>
              <a:path w="12288812" h="8550002">
                <a:moveTo>
                  <a:pt x="0" y="0"/>
                </a:moveTo>
                <a:lnTo>
                  <a:pt x="12288812" y="0"/>
                </a:lnTo>
                <a:lnTo>
                  <a:pt x="12288812" y="8550002"/>
                </a:lnTo>
                <a:lnTo>
                  <a:pt x="0" y="8550002"/>
                </a:lnTo>
                <a:lnTo>
                  <a:pt x="0" y="0"/>
                </a:lnTo>
                <a:close/>
              </a:path>
            </a:pathLst>
          </a:custGeom>
          <a:blipFill>
            <a:blip r:embed="rId3"/>
            <a:stretch>
              <a:fillRect r="-42420"/>
            </a:stretch>
          </a:blipFill>
          <a:ln w="38100" cap="sq">
            <a:solidFill>
              <a:srgbClr val="000000"/>
            </a:solidFill>
            <a:prstDash val="solid"/>
            <a:miter/>
          </a:ln>
        </p:spPr>
      </p:sp>
      <p:sp>
        <p:nvSpPr>
          <p:cNvPr id="4" name="Freeform 4"/>
          <p:cNvSpPr/>
          <p:nvPr/>
        </p:nvSpPr>
        <p:spPr>
          <a:xfrm>
            <a:off x="8620217" y="4266345"/>
            <a:ext cx="9667783" cy="6020655"/>
          </a:xfrm>
          <a:custGeom>
            <a:avLst/>
            <a:gdLst/>
            <a:ahLst/>
            <a:cxnLst/>
            <a:rect l="l" t="t" r="r" b="b"/>
            <a:pathLst>
              <a:path w="9667783" h="6020655">
                <a:moveTo>
                  <a:pt x="0" y="0"/>
                </a:moveTo>
                <a:lnTo>
                  <a:pt x="9667783" y="0"/>
                </a:lnTo>
                <a:lnTo>
                  <a:pt x="9667783" y="6020655"/>
                </a:lnTo>
                <a:lnTo>
                  <a:pt x="0" y="6020655"/>
                </a:lnTo>
                <a:lnTo>
                  <a:pt x="0" y="0"/>
                </a:lnTo>
                <a:close/>
              </a:path>
            </a:pathLst>
          </a:custGeom>
          <a:blipFill>
            <a:blip r:embed="rId4"/>
            <a:stretch>
              <a:fillRect/>
            </a:stretch>
          </a:blipFill>
          <a:ln w="38100" cap="sq">
            <a:solidFill>
              <a:srgbClr val="000000"/>
            </a:solidFill>
            <a:prstDash val="solid"/>
            <a:miter/>
          </a:ln>
        </p:spPr>
      </p:sp>
      <p:sp>
        <p:nvSpPr>
          <p:cNvPr id="5" name="TextBox 5"/>
          <p:cNvSpPr txBox="1"/>
          <p:nvPr/>
        </p:nvSpPr>
        <p:spPr>
          <a:xfrm>
            <a:off x="3561035" y="535305"/>
            <a:ext cx="11165930"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WORKING MODULE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901798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847044" y="9882374"/>
            <a:ext cx="3296956" cy="809253"/>
          </a:xfrm>
          <a:custGeom>
            <a:avLst/>
            <a:gdLst/>
            <a:ahLst/>
            <a:cxnLst/>
            <a:rect l="l" t="t" r="r" b="b"/>
            <a:pathLst>
              <a:path w="3296956" h="809253">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494772" y="9017983"/>
            <a:ext cx="4427843" cy="3481392"/>
          </a:xfrm>
          <a:custGeom>
            <a:avLst/>
            <a:gdLst/>
            <a:ahLst/>
            <a:cxnLst/>
            <a:rect l="l" t="t" r="r" b="b"/>
            <a:pathLst>
              <a:path w="4427843" h="3481392">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763398" y="-1534296"/>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801533" y="-3053980"/>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95522" y="-3297794"/>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61154" y="-2102294"/>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494810" y="2371030"/>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49682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296555" y="2657184"/>
            <a:ext cx="11100978" cy="3760494"/>
          </a:xfrm>
          <a:custGeom>
            <a:avLst/>
            <a:gdLst/>
            <a:ahLst/>
            <a:cxnLst/>
            <a:rect l="l" t="t" r="r" b="b"/>
            <a:pathLst>
              <a:path w="11100978" h="3760494">
                <a:moveTo>
                  <a:pt x="0" y="0"/>
                </a:moveTo>
                <a:lnTo>
                  <a:pt x="11100978" y="0"/>
                </a:lnTo>
                <a:lnTo>
                  <a:pt x="11100978" y="3760494"/>
                </a:lnTo>
                <a:lnTo>
                  <a:pt x="0" y="3760494"/>
                </a:lnTo>
                <a:lnTo>
                  <a:pt x="0" y="0"/>
                </a:lnTo>
                <a:close/>
              </a:path>
            </a:pathLst>
          </a:custGeom>
          <a:blipFill>
            <a:blip r:embed="rId29"/>
            <a:stretch>
              <a:fillRect/>
            </a:stretch>
          </a:blipFill>
          <a:ln w="38100" cap="sq">
            <a:solidFill>
              <a:srgbClr val="000000"/>
            </a:solidFill>
            <a:prstDash val="solid"/>
            <a:miter/>
          </a:ln>
        </p:spPr>
      </p:sp>
      <p:sp>
        <p:nvSpPr>
          <p:cNvPr id="17" name="Freeform 17"/>
          <p:cNvSpPr/>
          <p:nvPr/>
        </p:nvSpPr>
        <p:spPr>
          <a:xfrm>
            <a:off x="8340383" y="4537431"/>
            <a:ext cx="9154427" cy="4552064"/>
          </a:xfrm>
          <a:custGeom>
            <a:avLst/>
            <a:gdLst/>
            <a:ahLst/>
            <a:cxnLst/>
            <a:rect l="l" t="t" r="r" b="b"/>
            <a:pathLst>
              <a:path w="9154427" h="4552064">
                <a:moveTo>
                  <a:pt x="0" y="0"/>
                </a:moveTo>
                <a:lnTo>
                  <a:pt x="9154427" y="0"/>
                </a:lnTo>
                <a:lnTo>
                  <a:pt x="9154427" y="4552064"/>
                </a:lnTo>
                <a:lnTo>
                  <a:pt x="0" y="4552064"/>
                </a:lnTo>
                <a:lnTo>
                  <a:pt x="0" y="0"/>
                </a:lnTo>
                <a:close/>
              </a:path>
            </a:pathLst>
          </a:custGeom>
          <a:blipFill>
            <a:blip r:embed="rId30"/>
            <a:stretch>
              <a:fillRect/>
            </a:stretch>
          </a:blipFill>
          <a:ln w="38100" cap="sq">
            <a:solidFill>
              <a:srgbClr val="000000"/>
            </a:solidFill>
            <a:prstDash val="solid"/>
            <a:miter/>
          </a:ln>
        </p:spPr>
      </p:sp>
      <p:sp>
        <p:nvSpPr>
          <p:cNvPr id="18" name="TextBox 18"/>
          <p:cNvSpPr txBox="1"/>
          <p:nvPr/>
        </p:nvSpPr>
        <p:spPr>
          <a:xfrm>
            <a:off x="6364067" y="1121801"/>
            <a:ext cx="5559867" cy="996441"/>
          </a:xfrm>
          <a:prstGeom prst="rect">
            <a:avLst/>
          </a:prstGeom>
        </p:spPr>
        <p:txBody>
          <a:bodyPr lIns="0" tIns="0" rIns="0" bIns="0" rtlCol="0" anchor="t">
            <a:spAutoFit/>
          </a:bodyPr>
          <a:lstStyle/>
          <a:p>
            <a:pPr algn="ctr">
              <a:lnSpc>
                <a:spcPts val="7468"/>
              </a:lnSpc>
            </a:pPr>
            <a:r>
              <a:rPr lang="en-US" sz="7699">
                <a:solidFill>
                  <a:srgbClr val="000000"/>
                </a:solidFill>
                <a:latin typeface="DM Sans Bold"/>
              </a:rPr>
              <a:t>RESULTS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2919296" y="1881425"/>
            <a:ext cx="12449408" cy="1754786"/>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CONCLUSION</a:t>
            </a:r>
          </a:p>
        </p:txBody>
      </p:sp>
      <p:sp>
        <p:nvSpPr>
          <p:cNvPr id="17" name="TextBox 17"/>
          <p:cNvSpPr txBox="1"/>
          <p:nvPr/>
        </p:nvSpPr>
        <p:spPr>
          <a:xfrm>
            <a:off x="1280812" y="3371228"/>
            <a:ext cx="15978488" cy="5636247"/>
          </a:xfrm>
          <a:prstGeom prst="rect">
            <a:avLst/>
          </a:prstGeom>
        </p:spPr>
        <p:txBody>
          <a:bodyPr lIns="0" tIns="0" rIns="0" bIns="0" rtlCol="0" anchor="t">
            <a:spAutoFit/>
          </a:bodyPr>
          <a:lstStyle/>
          <a:p>
            <a:pPr>
              <a:lnSpc>
                <a:spcPts val="6440"/>
              </a:lnSpc>
            </a:pPr>
            <a:r>
              <a:rPr lang="en-US" sz="4600">
                <a:solidFill>
                  <a:srgbClr val="000000"/>
                </a:solidFill>
                <a:latin typeface="Canva Sans Bold"/>
              </a:rPr>
              <a:t>In Conclusion, our fake news detection method combines logistic regression, sentiment analysis, and TF-IDF vectorization. This approach helps identify fake news articles and encourages media literacy. As we all know fake news is hazardous for democratic country as it can influence any community badly, which can result in big conflicts.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51176" y="0"/>
            <a:ext cx="18339176" cy="12244530"/>
          </a:xfrm>
          <a:custGeom>
            <a:avLst/>
            <a:gdLst/>
            <a:ahLst/>
            <a:cxnLst/>
            <a:rect l="l" t="t" r="r" b="b"/>
            <a:pathLst>
              <a:path w="18339176" h="12244530">
                <a:moveTo>
                  <a:pt x="0" y="0"/>
                </a:moveTo>
                <a:lnTo>
                  <a:pt x="18339176" y="0"/>
                </a:lnTo>
                <a:lnTo>
                  <a:pt x="18339176" y="12244530"/>
                </a:lnTo>
                <a:lnTo>
                  <a:pt x="0" y="12244530"/>
                </a:lnTo>
                <a:lnTo>
                  <a:pt x="0" y="0"/>
                </a:lnTo>
                <a:close/>
              </a:path>
            </a:pathLst>
          </a:custGeom>
          <a:blipFill>
            <a:blip r:embed="rId29"/>
            <a:stretch>
              <a:fillRect/>
            </a:stretch>
          </a:blipFill>
        </p:spPr>
      </p:sp>
      <p:sp>
        <p:nvSpPr>
          <p:cNvPr id="17" name="TextBox 17"/>
          <p:cNvSpPr txBox="1"/>
          <p:nvPr/>
        </p:nvSpPr>
        <p:spPr>
          <a:xfrm>
            <a:off x="6030709" y="4388071"/>
            <a:ext cx="15016035" cy="5621278"/>
          </a:xfrm>
          <a:prstGeom prst="rect">
            <a:avLst/>
          </a:prstGeom>
        </p:spPr>
        <p:txBody>
          <a:bodyPr lIns="0" tIns="0" rIns="0" bIns="0" rtlCol="0" anchor="t">
            <a:spAutoFit/>
          </a:bodyPr>
          <a:lstStyle/>
          <a:p>
            <a:pPr algn="ctr">
              <a:lnSpc>
                <a:spcPts val="21180"/>
              </a:lnSpc>
            </a:pPr>
            <a:r>
              <a:rPr lang="en-US" sz="24345">
                <a:solidFill>
                  <a:srgbClr val="FFFFFF"/>
                </a:solidFill>
                <a:latin typeface="DM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flipH="1">
            <a:off x="8638544" y="3153391"/>
            <a:ext cx="6264366" cy="6104909"/>
          </a:xfrm>
          <a:custGeom>
            <a:avLst/>
            <a:gdLst/>
            <a:ahLst/>
            <a:cxnLst/>
            <a:rect l="l" t="t" r="r" b="b"/>
            <a:pathLst>
              <a:path w="6264366" h="6104909">
                <a:moveTo>
                  <a:pt x="6264365" y="0"/>
                </a:moveTo>
                <a:lnTo>
                  <a:pt x="0" y="0"/>
                </a:lnTo>
                <a:lnTo>
                  <a:pt x="0" y="6104909"/>
                </a:lnTo>
                <a:lnTo>
                  <a:pt x="6264365" y="6104909"/>
                </a:lnTo>
                <a:lnTo>
                  <a:pt x="626436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322502" y="1480798"/>
            <a:ext cx="6998247"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CONTENT</a:t>
            </a:r>
          </a:p>
        </p:txBody>
      </p:sp>
      <p:sp>
        <p:nvSpPr>
          <p:cNvPr id="5" name="TextBox 5"/>
          <p:cNvSpPr txBox="1"/>
          <p:nvPr/>
        </p:nvSpPr>
        <p:spPr>
          <a:xfrm>
            <a:off x="1366008" y="3092438"/>
            <a:ext cx="10601591" cy="6695822"/>
          </a:xfrm>
          <a:prstGeom prst="rect">
            <a:avLst/>
          </a:prstGeom>
        </p:spPr>
        <p:txBody>
          <a:bodyPr lIns="0" tIns="0" rIns="0" bIns="0" rtlCol="0" anchor="t">
            <a:spAutoFit/>
          </a:bodyPr>
          <a:lstStyle/>
          <a:p>
            <a:pPr>
              <a:lnSpc>
                <a:spcPts val="7574"/>
              </a:lnSpc>
            </a:pPr>
            <a:r>
              <a:rPr lang="en-US" sz="5610" spc="336">
                <a:solidFill>
                  <a:srgbClr val="000000"/>
                </a:solidFill>
                <a:latin typeface="DM Sans"/>
              </a:rPr>
              <a:t>Introduction​</a:t>
            </a:r>
          </a:p>
          <a:p>
            <a:pPr>
              <a:lnSpc>
                <a:spcPts val="7574"/>
              </a:lnSpc>
            </a:pPr>
            <a:r>
              <a:rPr lang="en-US" sz="5610" spc="336">
                <a:solidFill>
                  <a:srgbClr val="000000"/>
                </a:solidFill>
                <a:latin typeface="DM Sans"/>
              </a:rPr>
              <a:t>Technical Concepts</a:t>
            </a:r>
          </a:p>
          <a:p>
            <a:pPr>
              <a:lnSpc>
                <a:spcPts val="7574"/>
              </a:lnSpc>
            </a:pPr>
            <a:r>
              <a:rPr lang="en-US" sz="5610" spc="336">
                <a:solidFill>
                  <a:srgbClr val="000000"/>
                </a:solidFill>
                <a:latin typeface="DM Sans"/>
              </a:rPr>
              <a:t>Model Architecture</a:t>
            </a:r>
          </a:p>
          <a:p>
            <a:pPr marL="1211353" lvl="1" indent="-605676">
              <a:lnSpc>
                <a:spcPts val="7574"/>
              </a:lnSpc>
              <a:buFont typeface="Arial"/>
              <a:buChar char="•"/>
            </a:pPr>
            <a:r>
              <a:rPr lang="en-US" sz="5610" spc="336">
                <a:solidFill>
                  <a:srgbClr val="000000"/>
                </a:solidFill>
                <a:latin typeface="DM Sans"/>
              </a:rPr>
              <a:t>Methodology​</a:t>
            </a:r>
          </a:p>
          <a:p>
            <a:pPr marL="1211353" lvl="1" indent="-605676">
              <a:lnSpc>
                <a:spcPts val="7574"/>
              </a:lnSpc>
              <a:buFont typeface="Arial"/>
              <a:buChar char="•"/>
            </a:pPr>
            <a:r>
              <a:rPr lang="en-US" sz="5610" spc="336">
                <a:solidFill>
                  <a:srgbClr val="000000"/>
                </a:solidFill>
                <a:latin typeface="DM Sans"/>
              </a:rPr>
              <a:t>Working Module​</a:t>
            </a:r>
          </a:p>
          <a:p>
            <a:pPr>
              <a:lnSpc>
                <a:spcPts val="7574"/>
              </a:lnSpc>
            </a:pPr>
            <a:r>
              <a:rPr lang="en-US" sz="5610" spc="336">
                <a:solidFill>
                  <a:srgbClr val="000000"/>
                </a:solidFill>
                <a:latin typeface="DM Sans"/>
              </a:rPr>
              <a:t>Results​</a:t>
            </a:r>
          </a:p>
          <a:p>
            <a:pPr marL="0" lvl="0" indent="0">
              <a:lnSpc>
                <a:spcPts val="7574"/>
              </a:lnSpc>
              <a:spcBef>
                <a:spcPct val="0"/>
              </a:spcBef>
            </a:pPr>
            <a:r>
              <a:rPr lang="en-US" sz="5610" spc="336">
                <a:solidFill>
                  <a:srgbClr val="000000"/>
                </a:solidFill>
                <a:latin typeface="DM Sans"/>
              </a:rPr>
              <a:t>Conclusion​</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11" name="Freeform 11"/>
          <p:cNvSpPr/>
          <p:nvPr/>
        </p:nvSpPr>
        <p:spPr>
          <a:xfrm>
            <a:off x="11770726" y="-898428"/>
            <a:ext cx="5383379" cy="5383379"/>
          </a:xfrm>
          <a:custGeom>
            <a:avLst/>
            <a:gdLst/>
            <a:ahLst/>
            <a:cxnLst/>
            <a:rect l="l" t="t" r="r" b="b"/>
            <a:pathLst>
              <a:path w="5383379" h="5383379">
                <a:moveTo>
                  <a:pt x="0" y="0"/>
                </a:moveTo>
                <a:lnTo>
                  <a:pt x="5383380" y="0"/>
                </a:lnTo>
                <a:lnTo>
                  <a:pt x="5383380" y="5383380"/>
                </a:lnTo>
                <a:lnTo>
                  <a:pt x="0" y="5383380"/>
                </a:lnTo>
                <a:lnTo>
                  <a:pt x="0" y="0"/>
                </a:lnTo>
                <a:close/>
              </a:path>
            </a:pathLst>
          </a:custGeom>
          <a:blipFill>
            <a:blip r:embed="rId15"/>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028700" y="1914235"/>
            <a:ext cx="8963359" cy="1342956"/>
          </a:xfrm>
          <a:prstGeom prst="rect">
            <a:avLst/>
          </a:prstGeom>
        </p:spPr>
        <p:txBody>
          <a:bodyPr lIns="0" tIns="0" rIns="0" bIns="0" rtlCol="0" anchor="t">
            <a:spAutoFit/>
          </a:bodyPr>
          <a:lstStyle/>
          <a:p>
            <a:pPr>
              <a:lnSpc>
                <a:spcPts val="9969"/>
              </a:lnSpc>
            </a:pPr>
            <a:r>
              <a:rPr lang="en-US" sz="10278">
                <a:solidFill>
                  <a:srgbClr val="000000"/>
                </a:solidFill>
                <a:latin typeface="DM Sans Bold"/>
              </a:rPr>
              <a:t>Introduction</a:t>
            </a:r>
          </a:p>
        </p:txBody>
      </p:sp>
      <p:sp>
        <p:nvSpPr>
          <p:cNvPr id="4" name="TextBox 4"/>
          <p:cNvSpPr txBox="1"/>
          <p:nvPr/>
        </p:nvSpPr>
        <p:spPr>
          <a:xfrm>
            <a:off x="204366" y="3326354"/>
            <a:ext cx="12344132" cy="6369260"/>
          </a:xfrm>
          <a:prstGeom prst="rect">
            <a:avLst/>
          </a:prstGeom>
        </p:spPr>
        <p:txBody>
          <a:bodyPr lIns="0" tIns="0" rIns="0" bIns="0" rtlCol="0" anchor="t">
            <a:spAutoFit/>
          </a:bodyPr>
          <a:lstStyle/>
          <a:p>
            <a:pPr marL="804925" lvl="1" indent="-402462">
              <a:lnSpc>
                <a:spcPts val="5033"/>
              </a:lnSpc>
              <a:spcBef>
                <a:spcPct val="0"/>
              </a:spcBef>
              <a:buFont typeface="Arial"/>
              <a:buChar char="•"/>
            </a:pPr>
            <a:r>
              <a:rPr lang="en-US" sz="3728" spc="223">
                <a:solidFill>
                  <a:srgbClr val="000000"/>
                </a:solidFill>
                <a:latin typeface="DM Sans"/>
              </a:rPr>
              <a:t>Fak</a:t>
            </a:r>
            <a:r>
              <a:rPr lang="en-US" sz="3728" u="none" spc="223">
                <a:solidFill>
                  <a:srgbClr val="000000"/>
                </a:solidFill>
                <a:latin typeface="DM Sans"/>
              </a:rPr>
              <a:t>e news has become a widespread issue in today's digital age, spreading misinformation and influencing public opinion.</a:t>
            </a:r>
          </a:p>
          <a:p>
            <a:pPr marL="804925" lvl="1" indent="-402462">
              <a:lnSpc>
                <a:spcPts val="5033"/>
              </a:lnSpc>
              <a:spcBef>
                <a:spcPct val="0"/>
              </a:spcBef>
              <a:buFont typeface="Arial"/>
              <a:buChar char="•"/>
            </a:pPr>
            <a:r>
              <a:rPr lang="en-US" sz="3728" u="none" spc="223">
                <a:solidFill>
                  <a:srgbClr val="000000"/>
                </a:solidFill>
                <a:latin typeface="DM Sans"/>
              </a:rPr>
              <a:t>Detecting fake news is crucial to maintaining the integrity of information and protecting democracy.</a:t>
            </a:r>
          </a:p>
          <a:p>
            <a:pPr marL="804925" lvl="1" indent="-402462">
              <a:lnSpc>
                <a:spcPts val="5033"/>
              </a:lnSpc>
              <a:spcBef>
                <a:spcPct val="0"/>
              </a:spcBef>
              <a:buFont typeface="Arial"/>
              <a:buChar char="•"/>
            </a:pPr>
            <a:r>
              <a:rPr lang="en-US" sz="3728" u="none" spc="223">
                <a:solidFill>
                  <a:srgbClr val="000000"/>
                </a:solidFill>
                <a:latin typeface="DM Sans"/>
              </a:rPr>
              <a:t>This project will outline the challenges of fake news detection and propose a machine learning approach to address them.</a:t>
            </a:r>
          </a:p>
          <a:p>
            <a:pPr marL="0" lvl="0" indent="0">
              <a:lnSpc>
                <a:spcPts val="5033"/>
              </a:lnSpc>
              <a:spcBef>
                <a:spcPct val="0"/>
              </a:spcBef>
            </a:pPr>
            <a:endParaRPr lang="en-US" sz="3728" u="none" spc="223">
              <a:solidFill>
                <a:srgbClr val="000000"/>
              </a:solidFill>
              <a:latin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2548499" y="3229638"/>
            <a:ext cx="5106147" cy="3827725"/>
          </a:xfrm>
          <a:custGeom>
            <a:avLst/>
            <a:gdLst/>
            <a:ahLst/>
            <a:cxnLst/>
            <a:rect l="l" t="t" r="r" b="b"/>
            <a:pathLst>
              <a:path w="5106147" h="3827725">
                <a:moveTo>
                  <a:pt x="0" y="0"/>
                </a:moveTo>
                <a:lnTo>
                  <a:pt x="5106147" y="0"/>
                </a:lnTo>
                <a:lnTo>
                  <a:pt x="5106147" y="3827724"/>
                </a:lnTo>
                <a:lnTo>
                  <a:pt x="0" y="3827724"/>
                </a:lnTo>
                <a:lnTo>
                  <a:pt x="0" y="0"/>
                </a:lnTo>
                <a:close/>
              </a:path>
            </a:pathLst>
          </a:custGeom>
          <a:blipFill>
            <a:blip r:embed="rId13"/>
            <a:stretch>
              <a:fillRect l="-6307" r="-6307"/>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028700" y="1554546"/>
            <a:ext cx="11715320"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What is Fake News?</a:t>
            </a:r>
          </a:p>
        </p:txBody>
      </p:sp>
      <p:sp>
        <p:nvSpPr>
          <p:cNvPr id="4" name="TextBox 4"/>
          <p:cNvSpPr txBox="1"/>
          <p:nvPr/>
        </p:nvSpPr>
        <p:spPr>
          <a:xfrm>
            <a:off x="1028700" y="2934012"/>
            <a:ext cx="9677185" cy="6362303"/>
          </a:xfrm>
          <a:prstGeom prst="rect">
            <a:avLst/>
          </a:prstGeom>
        </p:spPr>
        <p:txBody>
          <a:bodyPr lIns="0" tIns="0" rIns="0" bIns="0" rtlCol="0" anchor="t">
            <a:spAutoFit/>
          </a:bodyPr>
          <a:lstStyle/>
          <a:p>
            <a:pPr marL="751351" lvl="1" indent="-375675">
              <a:lnSpc>
                <a:spcPts val="4698"/>
              </a:lnSpc>
              <a:spcBef>
                <a:spcPct val="0"/>
              </a:spcBef>
              <a:buFont typeface="Arial"/>
              <a:buChar char="•"/>
            </a:pPr>
            <a:r>
              <a:rPr lang="en-US" sz="3480" spc="208">
                <a:solidFill>
                  <a:srgbClr val="000000"/>
                </a:solidFill>
                <a:latin typeface="DM Sans"/>
              </a:rPr>
              <a:t>Fak</a:t>
            </a:r>
            <a:r>
              <a:rPr lang="en-US" sz="3480" u="none" spc="208">
                <a:solidFill>
                  <a:srgbClr val="000000"/>
                </a:solidFill>
                <a:latin typeface="DM Sans"/>
              </a:rPr>
              <a:t>e news refers to false or misleading information presented as genuine news.</a:t>
            </a:r>
          </a:p>
          <a:p>
            <a:pPr marL="751351" lvl="1" indent="-375675">
              <a:lnSpc>
                <a:spcPts val="4698"/>
              </a:lnSpc>
              <a:spcBef>
                <a:spcPct val="0"/>
              </a:spcBef>
              <a:buFont typeface="Arial"/>
              <a:buChar char="•"/>
            </a:pPr>
            <a:r>
              <a:rPr lang="en-US" sz="3480" u="none" spc="208">
                <a:solidFill>
                  <a:srgbClr val="000000"/>
                </a:solidFill>
                <a:latin typeface="DM Sans"/>
              </a:rPr>
              <a:t>Examples include fabricated stories, misinformation, and traditional and digital media propaganda.</a:t>
            </a:r>
          </a:p>
          <a:p>
            <a:pPr marL="751351" lvl="1" indent="-375675">
              <a:lnSpc>
                <a:spcPts val="4698"/>
              </a:lnSpc>
              <a:spcBef>
                <a:spcPct val="0"/>
              </a:spcBef>
              <a:buFont typeface="Arial"/>
              <a:buChar char="•"/>
            </a:pPr>
            <a:r>
              <a:rPr lang="en-US" sz="3480" u="none" spc="208">
                <a:solidFill>
                  <a:srgbClr val="000000"/>
                </a:solidFill>
                <a:latin typeface="DM Sans"/>
              </a:rPr>
              <a:t>The impact of fake news can be significant, leading to public confusion, mistrust, and manipulation of public opinion.</a:t>
            </a:r>
          </a:p>
          <a:p>
            <a:pPr marL="0" lvl="0" indent="0">
              <a:lnSpc>
                <a:spcPts val="4698"/>
              </a:lnSpc>
              <a:spcBef>
                <a:spcPct val="0"/>
              </a:spcBef>
            </a:pPr>
            <a:endParaRPr lang="en-US" sz="3480" u="none" spc="208">
              <a:solidFill>
                <a:srgbClr val="000000"/>
              </a:solidFill>
              <a:latin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755157" y="-1454745"/>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1781046" y="2731836"/>
            <a:ext cx="8574807" cy="4823329"/>
          </a:xfrm>
          <a:custGeom>
            <a:avLst/>
            <a:gdLst/>
            <a:ahLst/>
            <a:cxnLst/>
            <a:rect l="l" t="t" r="r" b="b"/>
            <a:pathLst>
              <a:path w="8574807" h="4823329">
                <a:moveTo>
                  <a:pt x="0" y="0"/>
                </a:moveTo>
                <a:lnTo>
                  <a:pt x="8574807" y="0"/>
                </a:lnTo>
                <a:lnTo>
                  <a:pt x="8574807" y="4823328"/>
                </a:lnTo>
                <a:lnTo>
                  <a:pt x="0" y="4823328"/>
                </a:lnTo>
                <a:lnTo>
                  <a:pt x="0" y="0"/>
                </a:lnTo>
                <a:close/>
              </a:path>
            </a:pathLst>
          </a:custGeom>
          <a:blipFill>
            <a:blip r:embed="rId13"/>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1028700" y="1254750"/>
            <a:ext cx="14641544"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Why is it DANGEROUS?</a:t>
            </a:r>
          </a:p>
        </p:txBody>
      </p:sp>
      <p:sp>
        <p:nvSpPr>
          <p:cNvPr id="4" name="TextBox 4"/>
          <p:cNvSpPr txBox="1"/>
          <p:nvPr/>
        </p:nvSpPr>
        <p:spPr>
          <a:xfrm>
            <a:off x="583197" y="2403465"/>
            <a:ext cx="10304886" cy="7623380"/>
          </a:xfrm>
          <a:prstGeom prst="rect">
            <a:avLst/>
          </a:prstGeom>
        </p:spPr>
        <p:txBody>
          <a:bodyPr lIns="0" tIns="0" rIns="0" bIns="0" rtlCol="0" anchor="t">
            <a:spAutoFit/>
          </a:bodyPr>
          <a:lstStyle/>
          <a:p>
            <a:pPr marL="899133" lvl="1" indent="-449567">
              <a:lnSpc>
                <a:spcPts val="5622"/>
              </a:lnSpc>
              <a:spcBef>
                <a:spcPct val="0"/>
              </a:spcBef>
              <a:buFont typeface="Arial"/>
              <a:buChar char="•"/>
            </a:pPr>
            <a:r>
              <a:rPr lang="en-US" sz="4164" spc="249" dirty="0">
                <a:solidFill>
                  <a:srgbClr val="000000"/>
                </a:solidFill>
                <a:latin typeface="DM Sans"/>
              </a:rPr>
              <a:t>Fak</a:t>
            </a:r>
            <a:r>
              <a:rPr lang="en-US" sz="4164" u="none" spc="249" dirty="0">
                <a:solidFill>
                  <a:srgbClr val="000000"/>
                </a:solidFill>
                <a:latin typeface="DM Sans"/>
              </a:rPr>
              <a:t>e news can distort public perception and affect election results.</a:t>
            </a:r>
          </a:p>
          <a:p>
            <a:pPr marL="899133" lvl="1" indent="-449567">
              <a:lnSpc>
                <a:spcPts val="5622"/>
              </a:lnSpc>
              <a:spcBef>
                <a:spcPct val="0"/>
              </a:spcBef>
              <a:buFont typeface="Arial"/>
              <a:buChar char="•"/>
            </a:pPr>
            <a:r>
              <a:rPr lang="en-US" sz="4164" u="none" spc="249" dirty="0">
                <a:solidFill>
                  <a:srgbClr val="000000"/>
                </a:solidFill>
                <a:latin typeface="DM Sans"/>
              </a:rPr>
              <a:t>It can encourage violence and harm individuals or groups targeted by false information.</a:t>
            </a:r>
          </a:p>
          <a:p>
            <a:pPr marL="899133" lvl="1" indent="-449567">
              <a:lnSpc>
                <a:spcPts val="5622"/>
              </a:lnSpc>
              <a:spcBef>
                <a:spcPct val="0"/>
              </a:spcBef>
              <a:buFont typeface="Arial"/>
              <a:buChar char="•"/>
            </a:pPr>
            <a:r>
              <a:rPr lang="en-US" sz="4164" u="none" spc="249" dirty="0">
                <a:solidFill>
                  <a:srgbClr val="000000"/>
                </a:solidFill>
                <a:latin typeface="DM Sans"/>
              </a:rPr>
              <a:t>The widespread dissemination of fake news undermines the credibility of legitimate journalism and institutions.</a:t>
            </a:r>
          </a:p>
          <a:p>
            <a:pPr marL="0" lvl="0" indent="0">
              <a:lnSpc>
                <a:spcPts val="5622"/>
              </a:lnSpc>
              <a:spcBef>
                <a:spcPct val="0"/>
              </a:spcBef>
            </a:pPr>
            <a:endParaRPr lang="en-US" sz="4164" u="none" spc="249" dirty="0">
              <a:solidFill>
                <a:srgbClr val="000000"/>
              </a:solidFill>
              <a:latin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13220270" y="-1320447"/>
            <a:ext cx="4899948" cy="3068592"/>
          </a:xfrm>
          <a:custGeom>
            <a:avLst/>
            <a:gdLst/>
            <a:ahLst/>
            <a:cxnLst/>
            <a:rect l="l" t="t" r="r" b="b"/>
            <a:pathLst>
              <a:path w="4899948" h="3068592">
                <a:moveTo>
                  <a:pt x="0" y="0"/>
                </a:moveTo>
                <a:lnTo>
                  <a:pt x="4899947" y="0"/>
                </a:lnTo>
                <a:lnTo>
                  <a:pt x="4899947"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a:off x="11083573" y="2936142"/>
            <a:ext cx="7213952" cy="5099894"/>
          </a:xfrm>
          <a:custGeom>
            <a:avLst/>
            <a:gdLst/>
            <a:ahLst/>
            <a:cxnLst/>
            <a:rect l="l" t="t" r="r" b="b"/>
            <a:pathLst>
              <a:path w="7213952" h="5099894">
                <a:moveTo>
                  <a:pt x="0" y="0"/>
                </a:moveTo>
                <a:lnTo>
                  <a:pt x="7213952" y="0"/>
                </a:lnTo>
                <a:lnTo>
                  <a:pt x="7213952" y="5099893"/>
                </a:lnTo>
                <a:lnTo>
                  <a:pt x="0" y="5099893"/>
                </a:lnTo>
                <a:lnTo>
                  <a:pt x="0" y="0"/>
                </a:lnTo>
                <a:close/>
              </a:path>
            </a:pathLst>
          </a:custGeom>
          <a:blipFill>
            <a:blip r:embed="rId13"/>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496612" y="535305"/>
            <a:ext cx="12029447" cy="1177290"/>
          </a:xfrm>
          <a:prstGeom prst="rect">
            <a:avLst/>
          </a:prstGeom>
        </p:spPr>
        <p:txBody>
          <a:bodyPr lIns="0" tIns="0" rIns="0" bIns="0" rtlCol="0" anchor="t">
            <a:spAutoFit/>
          </a:bodyPr>
          <a:lstStyle/>
          <a:p>
            <a:pPr>
              <a:lnSpc>
                <a:spcPts val="8730"/>
              </a:lnSpc>
            </a:pPr>
            <a:r>
              <a:rPr lang="en-US" sz="9000">
                <a:solidFill>
                  <a:srgbClr val="000000"/>
                </a:solidFill>
                <a:latin typeface="DM Sans Bold"/>
              </a:rPr>
              <a:t>Technical Concepts:-</a:t>
            </a:r>
          </a:p>
        </p:txBody>
      </p:sp>
      <p:sp>
        <p:nvSpPr>
          <p:cNvPr id="4" name="TextBox 4"/>
          <p:cNvSpPr txBox="1"/>
          <p:nvPr/>
        </p:nvSpPr>
        <p:spPr>
          <a:xfrm>
            <a:off x="496612" y="2183913"/>
            <a:ext cx="17791388" cy="5971552"/>
          </a:xfrm>
          <a:prstGeom prst="rect">
            <a:avLst/>
          </a:prstGeom>
        </p:spPr>
        <p:txBody>
          <a:bodyPr lIns="0" tIns="0" rIns="0" bIns="0" rtlCol="0" anchor="t">
            <a:spAutoFit/>
          </a:bodyPr>
          <a:lstStyle/>
          <a:p>
            <a:pPr>
              <a:lnSpc>
                <a:spcPts val="7909"/>
              </a:lnSpc>
            </a:pPr>
            <a:r>
              <a:rPr lang="en-US" sz="5649">
                <a:solidFill>
                  <a:srgbClr val="000000"/>
                </a:solidFill>
                <a:latin typeface="Canva Sans"/>
              </a:rPr>
              <a:t>1) NLP:- Cleaning of Text(removal of Special Characters and emoji from dataset and apply lemmatizer).</a:t>
            </a:r>
          </a:p>
          <a:p>
            <a:pPr>
              <a:lnSpc>
                <a:spcPts val="7909"/>
              </a:lnSpc>
            </a:pPr>
            <a:r>
              <a:rPr lang="en-US" sz="5649">
                <a:solidFill>
                  <a:srgbClr val="000000"/>
                </a:solidFill>
                <a:latin typeface="Canva Sans"/>
              </a:rPr>
              <a:t>2) Sentiment Analysis Using Text Blob.</a:t>
            </a:r>
          </a:p>
          <a:p>
            <a:pPr>
              <a:lnSpc>
                <a:spcPts val="7909"/>
              </a:lnSpc>
            </a:pPr>
            <a:r>
              <a:rPr lang="en-US" sz="5649">
                <a:solidFill>
                  <a:srgbClr val="000000"/>
                </a:solidFill>
                <a:latin typeface="Canva Sans"/>
              </a:rPr>
              <a:t>3) TF-IDF</a:t>
            </a:r>
          </a:p>
          <a:p>
            <a:pPr>
              <a:lnSpc>
                <a:spcPts val="7909"/>
              </a:lnSpc>
            </a:pPr>
            <a:r>
              <a:rPr lang="en-US" sz="5649">
                <a:solidFill>
                  <a:srgbClr val="000000"/>
                </a:solidFill>
                <a:latin typeface="Canva Sans"/>
              </a:rPr>
              <a:t>4) Machine Learning:- Logistic Regression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1542590" y="3694607"/>
            <a:ext cx="15202820" cy="3364511"/>
          </a:xfrm>
          <a:prstGeom prst="rect">
            <a:avLst/>
          </a:prstGeom>
        </p:spPr>
        <p:txBody>
          <a:bodyPr lIns="0" tIns="0" rIns="0" bIns="0" rtlCol="0" anchor="t">
            <a:spAutoFit/>
          </a:bodyPr>
          <a:lstStyle/>
          <a:p>
            <a:pPr algn="ctr">
              <a:lnSpc>
                <a:spcPts val="12699"/>
              </a:lnSpc>
            </a:pPr>
            <a:r>
              <a:rPr lang="en-US" sz="14597">
                <a:solidFill>
                  <a:srgbClr val="000000"/>
                </a:solidFill>
                <a:latin typeface="DM Sans Bold"/>
              </a:rPr>
              <a:t>MODEL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Freeform 17"/>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2334607" y="-1776230"/>
            <a:ext cx="13618787" cy="13618787"/>
          </a:xfrm>
          <a:custGeom>
            <a:avLst/>
            <a:gdLst/>
            <a:ahLst/>
            <a:cxnLst/>
            <a:rect l="l" t="t" r="r" b="b"/>
            <a:pathLst>
              <a:path w="13618787" h="13618787">
                <a:moveTo>
                  <a:pt x="0" y="0"/>
                </a:moveTo>
                <a:lnTo>
                  <a:pt x="13618786" y="0"/>
                </a:lnTo>
                <a:lnTo>
                  <a:pt x="13618786" y="13618787"/>
                </a:lnTo>
                <a:lnTo>
                  <a:pt x="0" y="13618787"/>
                </a:lnTo>
                <a:lnTo>
                  <a:pt x="0" y="0"/>
                </a:lnTo>
                <a:close/>
              </a:path>
            </a:pathLst>
          </a:custGeom>
          <a:blipFill>
            <a:blip r:embed="rId31"/>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72061" y="1025292"/>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028700" y="1830915"/>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028700" y="4609362"/>
            <a:ext cx="1345947" cy="1794596"/>
          </a:xfrm>
          <a:custGeom>
            <a:avLst/>
            <a:gdLst/>
            <a:ahLst/>
            <a:cxnLst/>
            <a:rect l="l" t="t" r="r" b="b"/>
            <a:pathLst>
              <a:path w="1345947" h="1794596">
                <a:moveTo>
                  <a:pt x="0" y="0"/>
                </a:moveTo>
                <a:lnTo>
                  <a:pt x="1345947" y="0"/>
                </a:lnTo>
                <a:lnTo>
                  <a:pt x="1345947" y="1794596"/>
                </a:lnTo>
                <a:lnTo>
                  <a:pt x="0" y="17945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1028700" y="7476243"/>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1672061" y="1990974"/>
            <a:ext cx="1521152" cy="1697240"/>
          </a:xfrm>
          <a:custGeom>
            <a:avLst/>
            <a:gdLst/>
            <a:ahLst/>
            <a:cxnLst/>
            <a:rect l="l" t="t" r="r" b="b"/>
            <a:pathLst>
              <a:path w="1521152" h="1697240">
                <a:moveTo>
                  <a:pt x="0" y="0"/>
                </a:moveTo>
                <a:lnTo>
                  <a:pt x="1521152" y="0"/>
                </a:lnTo>
                <a:lnTo>
                  <a:pt x="1521152"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1769056" y="7577493"/>
            <a:ext cx="1907691" cy="1635845"/>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a:off x="11749134" y="4762731"/>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11769056" y="1051507"/>
            <a:ext cx="5433094" cy="683176"/>
          </a:xfrm>
          <a:prstGeom prst="rect">
            <a:avLst/>
          </a:prstGeom>
        </p:spPr>
        <p:txBody>
          <a:bodyPr lIns="0" tIns="0" rIns="0" bIns="0" rtlCol="0" anchor="t">
            <a:spAutoFit/>
          </a:bodyPr>
          <a:lstStyle/>
          <a:p>
            <a:pPr marL="0" lvl="0" indent="0" algn="ctr">
              <a:lnSpc>
                <a:spcPts val="5719"/>
              </a:lnSpc>
              <a:spcBef>
                <a:spcPct val="0"/>
              </a:spcBef>
            </a:pPr>
            <a:r>
              <a:rPr lang="en-US" sz="3838">
                <a:solidFill>
                  <a:srgbClr val="000000"/>
                </a:solidFill>
                <a:latin typeface="DM Sans Bold"/>
              </a:rPr>
              <a:t>TEXT-VECTARIZATION</a:t>
            </a:r>
          </a:p>
        </p:txBody>
      </p:sp>
      <p:sp>
        <p:nvSpPr>
          <p:cNvPr id="32" name="TextBox 32"/>
          <p:cNvSpPr txBox="1"/>
          <p:nvPr/>
        </p:nvSpPr>
        <p:spPr>
          <a:xfrm>
            <a:off x="12176919" y="6536598"/>
            <a:ext cx="4577524" cy="917070"/>
          </a:xfrm>
          <a:prstGeom prst="rect">
            <a:avLst/>
          </a:prstGeom>
        </p:spPr>
        <p:txBody>
          <a:bodyPr lIns="0" tIns="0" rIns="0" bIns="0" rtlCol="0" anchor="t">
            <a:spAutoFit/>
          </a:bodyPr>
          <a:lstStyle/>
          <a:p>
            <a:pPr marL="0" lvl="0" indent="0" algn="ctr">
              <a:lnSpc>
                <a:spcPts val="7598"/>
              </a:lnSpc>
              <a:spcBef>
                <a:spcPct val="0"/>
              </a:spcBef>
            </a:pPr>
            <a:r>
              <a:rPr lang="en-US" sz="5099">
                <a:solidFill>
                  <a:srgbClr val="000000"/>
                </a:solidFill>
                <a:latin typeface="DM Sans Bold"/>
              </a:rPr>
              <a:t>PREDICTION</a:t>
            </a:r>
          </a:p>
        </p:txBody>
      </p:sp>
      <p:sp>
        <p:nvSpPr>
          <p:cNvPr id="33" name="TextBox 33"/>
          <p:cNvSpPr txBox="1"/>
          <p:nvPr/>
        </p:nvSpPr>
        <p:spPr>
          <a:xfrm>
            <a:off x="1206092" y="1061032"/>
            <a:ext cx="5182906" cy="791943"/>
          </a:xfrm>
          <a:prstGeom prst="rect">
            <a:avLst/>
          </a:prstGeom>
        </p:spPr>
        <p:txBody>
          <a:bodyPr lIns="0" tIns="0" rIns="0" bIns="0" rtlCol="0" anchor="t">
            <a:spAutoFit/>
          </a:bodyPr>
          <a:lstStyle/>
          <a:p>
            <a:pPr marL="0" lvl="0" indent="0" algn="l">
              <a:lnSpc>
                <a:spcPts val="6547"/>
              </a:lnSpc>
            </a:pPr>
            <a:r>
              <a:rPr lang="en-US" sz="4394">
                <a:solidFill>
                  <a:srgbClr val="000000"/>
                </a:solidFill>
                <a:latin typeface="DM Sans Bold"/>
              </a:rPr>
              <a:t>DATA COLLECTION</a:t>
            </a:r>
          </a:p>
        </p:txBody>
      </p:sp>
      <p:sp>
        <p:nvSpPr>
          <p:cNvPr id="34" name="TextBox 34"/>
          <p:cNvSpPr txBox="1"/>
          <p:nvPr/>
        </p:nvSpPr>
        <p:spPr>
          <a:xfrm>
            <a:off x="988680" y="3690000"/>
            <a:ext cx="5667278" cy="919362"/>
          </a:xfrm>
          <a:prstGeom prst="rect">
            <a:avLst/>
          </a:prstGeom>
        </p:spPr>
        <p:txBody>
          <a:bodyPr lIns="0" tIns="0" rIns="0" bIns="0" rtlCol="0" anchor="t">
            <a:spAutoFit/>
          </a:bodyPr>
          <a:lstStyle/>
          <a:p>
            <a:pPr marL="0" lvl="0" indent="0" algn="ctr">
              <a:lnSpc>
                <a:spcPts val="7506"/>
              </a:lnSpc>
            </a:pPr>
            <a:r>
              <a:rPr lang="en-US" sz="5037">
                <a:solidFill>
                  <a:srgbClr val="000000"/>
                </a:solidFill>
                <a:latin typeface="DM Sans Bold"/>
              </a:rPr>
              <a:t>PREPROCESSING</a:t>
            </a:r>
          </a:p>
        </p:txBody>
      </p:sp>
      <p:sp>
        <p:nvSpPr>
          <p:cNvPr id="35" name="TextBox 35"/>
          <p:cNvSpPr txBox="1"/>
          <p:nvPr/>
        </p:nvSpPr>
        <p:spPr>
          <a:xfrm>
            <a:off x="1169690" y="6675948"/>
            <a:ext cx="5305258" cy="676470"/>
          </a:xfrm>
          <a:prstGeom prst="rect">
            <a:avLst/>
          </a:prstGeom>
        </p:spPr>
        <p:txBody>
          <a:bodyPr lIns="0" tIns="0" rIns="0" bIns="0" rtlCol="0" anchor="t">
            <a:spAutoFit/>
          </a:bodyPr>
          <a:lstStyle/>
          <a:p>
            <a:pPr marL="0" lvl="0" indent="0" algn="ctr">
              <a:lnSpc>
                <a:spcPts val="5661"/>
              </a:lnSpc>
            </a:pPr>
            <a:r>
              <a:rPr lang="en-US" sz="3799">
                <a:solidFill>
                  <a:srgbClr val="000000"/>
                </a:solidFill>
                <a:latin typeface="DM Sans Bold"/>
              </a:rPr>
              <a:t>SENTIMENT ANALYSIS</a:t>
            </a:r>
          </a:p>
        </p:txBody>
      </p:sp>
      <p:sp>
        <p:nvSpPr>
          <p:cNvPr id="36" name="TextBox 36"/>
          <p:cNvSpPr txBox="1"/>
          <p:nvPr/>
        </p:nvSpPr>
        <p:spPr>
          <a:xfrm>
            <a:off x="6383520" y="3496405"/>
            <a:ext cx="5520960" cy="748278"/>
          </a:xfrm>
          <a:prstGeom prst="rect">
            <a:avLst/>
          </a:prstGeom>
        </p:spPr>
        <p:txBody>
          <a:bodyPr lIns="0" tIns="0" rIns="0" bIns="0" rtlCol="0" anchor="t">
            <a:spAutoFit/>
          </a:bodyPr>
          <a:lstStyle/>
          <a:p>
            <a:pPr marL="0" lvl="1" indent="0" algn="ctr">
              <a:lnSpc>
                <a:spcPts val="5571"/>
              </a:lnSpc>
              <a:spcBef>
                <a:spcPct val="0"/>
              </a:spcBef>
            </a:pPr>
            <a:r>
              <a:rPr lang="en-US" sz="5743">
                <a:solidFill>
                  <a:srgbClr val="000000"/>
                </a:solidFill>
                <a:latin typeface="DM Sans Bold"/>
              </a:rPr>
              <a:t>Methedology</a:t>
            </a:r>
          </a:p>
        </p:txBody>
      </p:sp>
      <p:sp>
        <p:nvSpPr>
          <p:cNvPr id="37" name="TextBox 37"/>
          <p:cNvSpPr txBox="1"/>
          <p:nvPr/>
        </p:nvSpPr>
        <p:spPr>
          <a:xfrm>
            <a:off x="11514003" y="3850139"/>
            <a:ext cx="5903356" cy="615501"/>
          </a:xfrm>
          <a:prstGeom prst="rect">
            <a:avLst/>
          </a:prstGeom>
        </p:spPr>
        <p:txBody>
          <a:bodyPr lIns="0" tIns="0" rIns="0" bIns="0" rtlCol="0" anchor="t">
            <a:spAutoFit/>
          </a:bodyPr>
          <a:lstStyle/>
          <a:p>
            <a:pPr marL="0" lvl="0" indent="0" algn="ctr">
              <a:lnSpc>
                <a:spcPts val="5144"/>
              </a:lnSpc>
              <a:spcBef>
                <a:spcPct val="0"/>
              </a:spcBef>
            </a:pPr>
            <a:r>
              <a:rPr lang="en-US" sz="3452">
                <a:solidFill>
                  <a:srgbClr val="000000"/>
                </a:solidFill>
                <a:latin typeface="DM Sans Bold"/>
              </a:rPr>
              <a:t>MODEL IMPLEMENTATION</a:t>
            </a:r>
          </a:p>
        </p:txBody>
      </p:sp>
      <p:sp>
        <p:nvSpPr>
          <p:cNvPr id="38" name="TextBox 38"/>
          <p:cNvSpPr txBox="1"/>
          <p:nvPr/>
        </p:nvSpPr>
        <p:spPr>
          <a:xfrm>
            <a:off x="6499730" y="4538673"/>
            <a:ext cx="5288541" cy="2324613"/>
          </a:xfrm>
          <a:prstGeom prst="rect">
            <a:avLst/>
          </a:prstGeom>
        </p:spPr>
        <p:txBody>
          <a:bodyPr lIns="0" tIns="0" rIns="0" bIns="0" rtlCol="0" anchor="t">
            <a:spAutoFit/>
          </a:bodyPr>
          <a:lstStyle/>
          <a:p>
            <a:pPr algn="ctr">
              <a:lnSpc>
                <a:spcPts val="8922"/>
              </a:lnSpc>
            </a:pPr>
            <a:r>
              <a:rPr lang="en-US" sz="9197">
                <a:solidFill>
                  <a:srgbClr val="000000"/>
                </a:solidFill>
                <a:latin typeface="DM Sans Bold"/>
              </a:rPr>
              <a:t>Mind</a:t>
            </a:r>
          </a:p>
          <a:p>
            <a:pPr marL="0" lvl="1" indent="0" algn="ctr">
              <a:lnSpc>
                <a:spcPts val="8922"/>
              </a:lnSpc>
              <a:spcBef>
                <a:spcPct val="0"/>
              </a:spcBef>
            </a:pPr>
            <a:r>
              <a:rPr lang="en-US" sz="9197">
                <a:solidFill>
                  <a:srgbClr val="000000"/>
                </a:solidFill>
                <a:latin typeface="DM Sans Bold"/>
              </a:rPr>
              <a:t>Map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308</Words>
  <Application>Microsoft Office PowerPoint</Application>
  <PresentationFormat>Custom</PresentationFormat>
  <Paragraphs>48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Canva Sans</vt:lpstr>
      <vt:lpstr>Arial</vt:lpstr>
      <vt:lpstr>Calibri</vt:lpstr>
      <vt:lpstr>DM Sans Bold</vt:lpstr>
      <vt:lpstr>DM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Elegant New Fashion Collection Presentation</dc:title>
  <cp:lastModifiedBy>Nihar Arora</cp:lastModifiedBy>
  <cp:revision>2</cp:revision>
  <dcterms:created xsi:type="dcterms:W3CDTF">2006-08-16T00:00:00Z</dcterms:created>
  <dcterms:modified xsi:type="dcterms:W3CDTF">2024-06-20T14:01:01Z</dcterms:modified>
  <dc:identifier>DAGB5q-dVOA</dc:identifier>
</cp:coreProperties>
</file>